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3"/>
  </p:notesMasterIdLst>
  <p:sldIdLst>
    <p:sldId id="859" r:id="rId2"/>
    <p:sldId id="860" r:id="rId3"/>
    <p:sldId id="861" r:id="rId4"/>
    <p:sldId id="862" r:id="rId5"/>
    <p:sldId id="863" r:id="rId6"/>
    <p:sldId id="864" r:id="rId7"/>
    <p:sldId id="865" r:id="rId8"/>
    <p:sldId id="866" r:id="rId9"/>
    <p:sldId id="867" r:id="rId10"/>
    <p:sldId id="868" r:id="rId11"/>
    <p:sldId id="869" r:id="rId12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0000FF"/>
    <a:srgbClr val="39B97A"/>
    <a:srgbClr val="1EB26A"/>
    <a:srgbClr val="E3F2E7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75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342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923330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36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英语完形填空与阅读理解 七年级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2025/9/13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第二部分　能力进阶篇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进阶训练　</a:t>
            </a:r>
            <a:r>
              <a:rPr lang="en-US" altLang="zh-CN" sz="4800" b="0" dirty="0" smtClean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4</a:t>
            </a:r>
            <a:endParaRPr lang="zh-CN" altLang="en-US" sz="4800" b="0" dirty="0">
              <a:solidFill>
                <a:srgbClr val="000000"/>
              </a:solidFill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980728"/>
            <a:ext cx="11567000" cy="3888432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692696"/>
            <a:ext cx="11485848" cy="4059060"/>
          </a:xfrm>
        </p:spPr>
        <p:txBody>
          <a:bodyPr/>
          <a:lstStyle/>
          <a:p>
            <a:pPr hangingPunct="0">
              <a:lnSpc>
                <a:spcPct val="135000"/>
              </a:lnSpc>
              <a:spcAft>
                <a:spcPts val="0"/>
              </a:spcAft>
            </a:pPr>
            <a:endParaRPr lang="en-US" altLang="zh-CN" smtClean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turned out that the river was neither as shallow as the cow said nor as deep as the squirrel described. </a:t>
            </a:r>
            <a:endParaRPr lang="zh-CN" altLang="zh-CN" sz="9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</a:t>
            </a:r>
            <a:r>
              <a:rPr lang="zh-CN" altLang="zh-CN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原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来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这条河既不像奶牛说的那么浅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也不像松鼠描述的那么深。</a:t>
            </a:r>
            <a:endParaRPr lang="zh-CN" altLang="zh-CN" sz="90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4633" y="897440"/>
            <a:ext cx="2850254" cy="553993"/>
          </a:xfrm>
          <a:prstGeom prst="rect">
            <a:avLst/>
          </a:prstGeom>
        </p:spPr>
      </p:pic>
      <p:pic>
        <p:nvPicPr>
          <p:cNvPr id="7" name="译文.eps" descr="id:2147487336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550590" y="3418890"/>
            <a:ext cx="1224136" cy="3784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153804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972102"/>
            <a:ext cx="11485848" cy="3248986"/>
          </a:xfrm>
          <a:prstGeom prst="rect">
            <a:avLst/>
          </a:prstGeom>
        </p:spPr>
      </p:pic>
      <p:pic>
        <p:nvPicPr>
          <p:cNvPr id="4" name="分析.eps" descr="id:2147487343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98522" y="1124744"/>
            <a:ext cx="1250325" cy="386536"/>
          </a:xfrm>
          <a:prstGeom prst="rect">
            <a:avLst/>
          </a:prstGeom>
        </p:spPr>
      </p:pic>
      <p:sp>
        <p:nvSpPr>
          <p:cNvPr id="7" name="内容占位符 1"/>
          <p:cNvSpPr txBox="1">
            <a:spLocks/>
          </p:cNvSpPr>
          <p:nvPr/>
        </p:nvSpPr>
        <p:spPr bwMode="auto">
          <a:xfrm>
            <a:off x="360854" y="807634"/>
            <a:ext cx="11485848" cy="3311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en-US" altLang="zh-CN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</a:t>
            </a:r>
            <a:r>
              <a:rPr lang="zh-CN" altLang="zh-CN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本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句是主从复合句。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turned out that ...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是主句，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是形式主语，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后是真正主语；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cow said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squirrel described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都是比较状语从句。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 ...as...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一样</a:t>
            </a:r>
            <a:r>
              <a:rPr lang="en-US" altLang="zh-CN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……”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，表示同级比较。</a:t>
            </a:r>
            <a:endParaRPr lang="zh-CN" altLang="zh-CN" sz="90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474669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新趋势题型-4字.eps" descr="id:2147500459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430910" y="2408936"/>
            <a:ext cx="4764390" cy="573405"/>
          </a:xfrm>
          <a:prstGeom prst="rect">
            <a:avLst/>
          </a:prstGeom>
        </p:spPr>
      </p:pic>
      <p:sp>
        <p:nvSpPr>
          <p:cNvPr id="9" name="内容占位符 1"/>
          <p:cNvSpPr txBox="1">
            <a:spLocks/>
          </p:cNvSpPr>
          <p:nvPr/>
        </p:nvSpPr>
        <p:spPr bwMode="auto">
          <a:xfrm>
            <a:off x="360854" y="2221714"/>
            <a:ext cx="11485848" cy="8181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5850890" algn="l"/>
              </a:tabLst>
            </a:pP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                                </a:t>
            </a:r>
            <a:r>
              <a:rPr lang="zh-CN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阅</a:t>
            </a:r>
            <a:r>
              <a:rPr lang="zh-CN" altLang="zh-CN">
                <a:solidFill>
                  <a:srgbClr val="00B0F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读还原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11301" y="912796"/>
            <a:ext cx="11535401" cy="1273990"/>
          </a:xfrm>
          <a:prstGeom prst="rect">
            <a:avLst/>
          </a:prstGeom>
        </p:spPr>
      </p:pic>
      <p:sp>
        <p:nvSpPr>
          <p:cNvPr id="6" name="内容占位符 1"/>
          <p:cNvSpPr>
            <a:spLocks noGrp="1"/>
          </p:cNvSpPr>
          <p:nvPr>
            <p:ph idx="1"/>
          </p:nvPr>
        </p:nvSpPr>
        <p:spPr>
          <a:xfrm>
            <a:off x="360854" y="3126716"/>
            <a:ext cx="11485848" cy="248016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</a:t>
            </a:r>
            <a:r>
              <a:rPr lang="zh-CN" altLang="zh-CN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文通过讲述小马过河的故事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告诉我们凡事要亲身体验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而不是道听途说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要有独立思考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敢于探索的精神。</a:t>
            </a:r>
            <a:endParaRPr lang="zh-CN" altLang="zh-CN" sz="90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7" name="语篇导航-DA.eps" descr="id:2147487427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694606" y="3230617"/>
            <a:ext cx="2736304" cy="668653"/>
          </a:xfrm>
          <a:prstGeom prst="rect">
            <a:avLst/>
          </a:prstGeom>
        </p:spPr>
      </p:pic>
      <p:sp>
        <p:nvSpPr>
          <p:cNvPr id="10" name="内容占位符 1"/>
          <p:cNvSpPr txBox="1">
            <a:spLocks/>
          </p:cNvSpPr>
          <p:nvPr/>
        </p:nvSpPr>
        <p:spPr bwMode="auto">
          <a:xfrm>
            <a:off x="360854" y="5678890"/>
            <a:ext cx="11485848" cy="8181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江苏南通海安期末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266235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1052736"/>
            <a:ext cx="11485848" cy="16158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5850890" algn="l"/>
              </a:tabLst>
            </a:pPr>
            <a:r>
              <a:rPr lang="zh-CN" altLang="zh-CN" sz="3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Once upon a time, a pony and his mother lived together on the farm</a:t>
            </a:r>
            <a:r>
              <a:rPr lang="en-US" altLang="zh-CN" sz="3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1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296037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535613"/>
          </a:xfrm>
        </p:spPr>
        <p:txBody>
          <a:bodyPr/>
          <a:lstStyle/>
          <a:p>
            <a:pPr indent="914400" hangingPunct="0">
              <a:lnSpc>
                <a:spcPct val="135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 day, his mother was busy with her work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 she asked the pony to carry a bag of wheat to the market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was very excited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sz="24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sz="2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35000"/>
              </a:lnSpc>
            </a:pPr>
            <a:endParaRPr lang="zh-CN" altLang="en-US" sz="2400"/>
          </a:p>
        </p:txBody>
      </p:sp>
      <p:cxnSp>
        <p:nvCxnSpPr>
          <p:cNvPr id="4" name="直接连接符 3"/>
          <p:cNvCxnSpPr/>
          <p:nvPr/>
        </p:nvCxnSpPr>
        <p:spPr>
          <a:xfrm>
            <a:off x="6095206" y="1687368"/>
            <a:ext cx="936104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矩形 6"/>
          <p:cNvSpPr/>
          <p:nvPr/>
        </p:nvSpPr>
        <p:spPr>
          <a:xfrm>
            <a:off x="6261316" y="1309416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b="0"/>
              <a:t>C</a:t>
            </a:r>
            <a:endParaRPr lang="zh-CN" altLang="en-US" sz="1800" b="0"/>
          </a:p>
        </p:txBody>
      </p:sp>
      <p:sp>
        <p:nvSpPr>
          <p:cNvPr id="8" name="内容占位符 1"/>
          <p:cNvSpPr txBox="1">
            <a:spLocks/>
          </p:cNvSpPr>
          <p:nvPr/>
        </p:nvSpPr>
        <p:spPr bwMode="auto">
          <a:xfrm>
            <a:off x="360854" y="5152912"/>
            <a:ext cx="11485848" cy="15318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5000"/>
              </a:lnSpc>
              <a:spcAft>
                <a:spcPts val="0"/>
              </a:spcAft>
            </a:pPr>
            <a:r>
              <a:rPr lang="en-US" altLang="zh-CN" sz="240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4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40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根据上文</a:t>
            </a:r>
            <a:r>
              <a:rPr lang="en-US" altLang="zh-CN" sz="240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40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 she asked the pony to carry a bag of wheat to the market. He was very excited.</a:t>
            </a:r>
            <a:r>
              <a:rPr lang="en-US" altLang="zh-CN" sz="240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及下文</a:t>
            </a:r>
            <a:r>
              <a:rPr lang="en-US" altLang="zh-CN" sz="240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40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Soon a wide river blocked</a:t>
            </a:r>
            <a:r>
              <a:rPr lang="zh-CN" altLang="zh-CN" sz="240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4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挡住</a:t>
            </a:r>
            <a:r>
              <a:rPr lang="zh-CN" altLang="zh-CN" sz="240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40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his way.</a:t>
            </a:r>
            <a:r>
              <a:rPr lang="en-US" altLang="zh-CN" sz="240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可知，小马背一袋小麦去市场，选项</a:t>
            </a:r>
            <a:r>
              <a:rPr lang="en-US" altLang="zh-CN" sz="240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40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40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他离开家，朝市场跑去。</a:t>
            </a:r>
            <a:r>
              <a:rPr lang="en-US" altLang="zh-CN" sz="240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符合语境。故选</a:t>
            </a:r>
            <a:r>
              <a:rPr lang="en-US" altLang="zh-CN" sz="240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sz="240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4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1725681"/>
            <a:ext cx="11485848" cy="3416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Don’t always listen to others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 will lose your life in this river</a:t>
            </a:r>
            <a:r>
              <a:rPr lang="zh-CN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zh-CN" altLang="zh-CN" sz="1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left home and ran towards the market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Are you willing to carry me across the river</a:t>
            </a:r>
            <a:r>
              <a:rPr lang="zh-CN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pony ran to the river again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Could you please tell me if I can cross the river</a:t>
            </a:r>
            <a:r>
              <a:rPr lang="zh-CN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9" name="矩形 8"/>
          <p:cNvSpPr/>
          <p:nvPr/>
        </p:nvSpPr>
        <p:spPr bwMode="auto">
          <a:xfrm>
            <a:off x="360854" y="1866329"/>
            <a:ext cx="11485848" cy="3236492"/>
          </a:xfrm>
          <a:prstGeom prst="rect">
            <a:avLst/>
          </a:prstGeom>
          <a:noFill/>
          <a:ln w="19050" algn="ctr">
            <a:solidFill>
              <a:schemeClr val="tx1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920621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480166"/>
          </a:xfrm>
        </p:spPr>
        <p:txBody>
          <a:bodyPr/>
          <a:lstStyle/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Soon a wide river blocked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挡住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his way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Looking at the flowing water the pony felt a little afraid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didn’t know what to do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641901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485215"/>
          </a:xfrm>
        </p:spPr>
        <p:txBody>
          <a:bodyPr/>
          <a:lstStyle/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looked around and saw an old cow eating grass on the bank</a:t>
            </a:r>
            <a:r>
              <a:rPr lang="en-US" altLang="zh-CN" sz="2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 he asked,</a:t>
            </a:r>
            <a:r>
              <a:rPr lang="en-US" altLang="zh-CN" sz="2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 “</a:t>
            </a:r>
            <a:r>
              <a:rPr lang="en-US" altLang="zh-CN" sz="2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Excuse me, Mr Cow</a:t>
            </a:r>
            <a:r>
              <a:rPr lang="en-US" altLang="zh-CN" sz="2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1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       </a:t>
            </a:r>
            <a:r>
              <a:rPr lang="en-US" altLang="zh-CN" sz="2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2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 course</a:t>
            </a:r>
            <a:r>
              <a:rPr lang="zh-CN" altLang="zh-CN" sz="2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sz="2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 sz="2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cow said</a:t>
            </a:r>
            <a:r>
              <a:rPr lang="en-US" altLang="zh-CN" sz="2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“</a:t>
            </a:r>
            <a:r>
              <a:rPr lang="en-US" altLang="zh-CN" sz="2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not very deep</a:t>
            </a:r>
            <a:r>
              <a:rPr lang="en-US" altLang="zh-CN" sz="2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water is just as high as my knees</a:t>
            </a:r>
            <a:r>
              <a:rPr lang="en-US" altLang="zh-CN" sz="2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.”</a:t>
            </a:r>
            <a:endParaRPr lang="zh-CN" altLang="en-US" sz="2100"/>
          </a:p>
        </p:txBody>
      </p:sp>
      <p:sp>
        <p:nvSpPr>
          <p:cNvPr id="3" name="矩形 2"/>
          <p:cNvSpPr/>
          <p:nvPr/>
        </p:nvSpPr>
        <p:spPr>
          <a:xfrm>
            <a:off x="1339605" y="1333654"/>
            <a:ext cx="349776" cy="4154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100"/>
              <a:t>F</a:t>
            </a:r>
            <a:endParaRPr lang="zh-CN" altLang="en-US" sz="2100"/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2142283"/>
            <a:ext cx="11485848" cy="29394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Don’t always listen to others</a:t>
            </a:r>
            <a:r>
              <a:rPr lang="en-US" altLang="zh-CN" sz="2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 will lose your life in this river</a:t>
            </a:r>
            <a:r>
              <a:rPr lang="zh-CN" altLang="zh-CN" sz="2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</a:p>
          <a:p>
            <a:pPr eaLnBrk="1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left home and ran towards the market</a:t>
            </a:r>
            <a:r>
              <a:rPr lang="en-US" altLang="zh-CN" sz="2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Are you willing to carry me across the river</a:t>
            </a:r>
            <a:r>
              <a:rPr lang="zh-CN" altLang="zh-CN" sz="2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</a:p>
          <a:p>
            <a:pPr eaLnBrk="1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z="2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pony ran to the river again</a:t>
            </a:r>
            <a:r>
              <a:rPr lang="en-US" altLang="zh-CN" sz="2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sz="2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Could you please tell me if I can cross the river</a:t>
            </a:r>
            <a:r>
              <a:rPr lang="zh-CN" altLang="zh-CN" sz="2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2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 bwMode="auto">
          <a:xfrm>
            <a:off x="334566" y="2272620"/>
            <a:ext cx="11521281" cy="2795264"/>
          </a:xfrm>
          <a:prstGeom prst="rect">
            <a:avLst/>
          </a:prstGeom>
          <a:noFill/>
          <a:ln w="19050" algn="ctr">
            <a:solidFill>
              <a:schemeClr val="tx1"/>
            </a:solidFill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100" kern="100" dirty="0" smtClean="0">
              <a:solidFill>
                <a:srgbClr val="FF0000"/>
              </a:solidFill>
            </a:endParaRPr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5042054"/>
            <a:ext cx="11485848" cy="16178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根据下文</a:t>
            </a:r>
            <a:r>
              <a:rPr lang="en-US" altLang="zh-CN" sz="23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‘Of course</a:t>
            </a:r>
            <a:r>
              <a:rPr lang="zh-CN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’ the cow said. ‘It’s not very deep. The water is just as high as my knees.’</a:t>
            </a:r>
            <a:r>
              <a:rPr lang="en-US" altLang="zh-CN" sz="23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可知，此处是小马向奶牛询问，选项</a:t>
            </a:r>
            <a:r>
              <a:rPr lang="en-US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sz="23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你能告诉我我能不能过河吗？</a:t>
            </a:r>
            <a:r>
              <a:rPr lang="en-US" altLang="zh-CN" sz="23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符合语境。故选</a:t>
            </a:r>
            <a:r>
              <a:rPr lang="en-US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2300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090247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065613"/>
          </a:xfrm>
        </p:spPr>
        <p:txBody>
          <a:bodyPr/>
          <a:lstStyle/>
          <a:p>
            <a:pPr indent="914400" hangingPunct="0">
              <a:lnSpc>
                <a:spcPct val="14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Just then, a squirrel jumped down from the tree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shouted to the pony,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 “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Please don’t go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too deep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     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 my friends got drowned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淹死的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it yesterday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.”</a:t>
            </a:r>
            <a:endParaRPr lang="zh-CN" altLang="zh-CN" sz="2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720047" y="1234460"/>
            <a:ext cx="389850" cy="55226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40000"/>
              </a:lnSpc>
            </a:pPr>
            <a:r>
              <a:rPr lang="en-US" altLang="zh-CN" sz="2400">
                <a:cs typeface="Times New Roman" panose="02020603050405020304" pitchFamily="18" charset="0"/>
              </a:rPr>
              <a:t>B</a:t>
            </a:r>
            <a:endParaRPr lang="zh-CN" altLang="en-US" sz="1800"/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4907089"/>
            <a:ext cx="11485848" cy="15826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40000"/>
              </a:lnSpc>
              <a:spcAft>
                <a:spcPts val="0"/>
              </a:spcAft>
            </a:pP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根据上文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too deep.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及下文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 of my friends got drowned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淹死的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it yesterday.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可知，松鼠认为河水很深，过河很危险，选项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你将在这条河里失去生命！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符合语境。故选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4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内容占位符 1"/>
          <p:cNvSpPr txBox="1">
            <a:spLocks/>
          </p:cNvSpPr>
          <p:nvPr/>
        </p:nvSpPr>
        <p:spPr bwMode="auto">
          <a:xfrm>
            <a:off x="360854" y="1819951"/>
            <a:ext cx="11485848" cy="31338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4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Don’t always listen to others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4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 will lose your life in this river</a:t>
            </a:r>
            <a:r>
              <a:rPr lang="zh-CN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zh-CN" altLang="zh-CN" sz="1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4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left home and ran towards the market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4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Are you willing to carry me across the river</a:t>
            </a:r>
            <a:r>
              <a:rPr lang="zh-CN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4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pony ran to the river again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4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Could you please tell me if I can cross the river</a:t>
            </a:r>
            <a:r>
              <a:rPr lang="zh-CN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9" name="矩形 8"/>
          <p:cNvSpPr/>
          <p:nvPr/>
        </p:nvSpPr>
        <p:spPr bwMode="auto">
          <a:xfrm>
            <a:off x="351709" y="1984644"/>
            <a:ext cx="11504138" cy="2905590"/>
          </a:xfrm>
          <a:prstGeom prst="rect">
            <a:avLst/>
          </a:prstGeom>
          <a:noFill/>
          <a:ln w="19050" algn="ctr">
            <a:solidFill>
              <a:schemeClr val="tx1"/>
            </a:solidFill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lnSpc>
                <a:spcPct val="140000"/>
              </a:lnSpc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29808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620688"/>
            <a:ext cx="11485848" cy="1932837"/>
          </a:xfrm>
        </p:spPr>
        <p:txBody>
          <a:bodyPr/>
          <a:lstStyle/>
          <a:p>
            <a:pPr indent="914400" hangingPunct="0">
              <a:lnSpc>
                <a:spcPct val="13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pony stopped and thought for a while</a:t>
            </a: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Then he decided to go back home to ask his mother</a:t>
            </a: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3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914400" hangingPunct="0">
              <a:lnSpc>
                <a:spcPct val="13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</a:t>
            </a:r>
            <a:r>
              <a:rPr lang="en-US" altLang="zh-CN" sz="23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his   mother   heard   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this, </a:t>
            </a:r>
            <a:r>
              <a:rPr lang="en-US" altLang="zh-CN" sz="23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   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said </a:t>
            </a:r>
            <a:r>
              <a:rPr lang="en-US" altLang="zh-CN" sz="23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to   the   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pony,</a:t>
            </a: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3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3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     </a:t>
            </a:r>
            <a:r>
              <a:rPr lang="zh-CN" altLang="zh-CN" sz="23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You’d better try it by yourself, then you’ll know what to do</a:t>
            </a:r>
            <a:r>
              <a:rPr lang="en-US" altLang="zh-CN" sz="23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.”</a:t>
            </a:r>
            <a:endParaRPr lang="zh-CN" altLang="zh-CN" sz="23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794672" y="1526928"/>
            <a:ext cx="407484" cy="52456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300"/>
              <a:t>A</a:t>
            </a:r>
            <a:endParaRPr lang="zh-CN" altLang="en-US" sz="2300"/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5260257"/>
            <a:ext cx="11485848" cy="14232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lnSpc>
                <a:spcPct val="130000"/>
              </a:lnSpc>
              <a:spcAft>
                <a:spcPts val="0"/>
              </a:spcAft>
            </a:pPr>
            <a:r>
              <a:rPr lang="en-US" altLang="zh-CN" sz="23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3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3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3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根据下文</a:t>
            </a:r>
            <a:r>
              <a:rPr lang="en-US" altLang="zh-CN" sz="23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3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You’d better try it by yourself</a:t>
            </a:r>
            <a:r>
              <a:rPr lang="zh-CN" altLang="zh-CN" sz="23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3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then you’ll know what to do.</a:t>
            </a:r>
            <a:r>
              <a:rPr lang="en-US" altLang="zh-CN" sz="23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3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可知，小马的妈妈让小马亲自体验，而不是道听途说，选项</a:t>
            </a:r>
            <a:r>
              <a:rPr lang="en-US" altLang="zh-CN" sz="23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3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3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不要总是听别人的。</a:t>
            </a:r>
            <a:r>
              <a:rPr lang="en-US" altLang="zh-CN" sz="23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3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符合语境。故选</a:t>
            </a:r>
            <a:r>
              <a:rPr lang="en-US" altLang="zh-CN" sz="23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23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3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2483469"/>
            <a:ext cx="11485848" cy="2803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3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3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Don’t always listen to others</a:t>
            </a:r>
            <a:r>
              <a:rPr lang="en-US" altLang="zh-CN" sz="23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3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3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3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 will lose your life in this river</a:t>
            </a:r>
            <a:r>
              <a:rPr lang="zh-CN" altLang="zh-CN" sz="23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3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3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left home and ran towards the market</a:t>
            </a:r>
            <a:r>
              <a:rPr lang="en-US" altLang="zh-CN" sz="23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3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3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3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Are you willing to carry me across the river</a:t>
            </a:r>
            <a:r>
              <a:rPr lang="zh-CN" altLang="zh-CN" sz="23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3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z="23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pony ran to the river again</a:t>
            </a:r>
            <a:r>
              <a:rPr lang="en-US" altLang="zh-CN" sz="23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3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3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sz="23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Could you please tell me if I can cross the river</a:t>
            </a:r>
            <a:r>
              <a:rPr lang="zh-CN" altLang="zh-CN" sz="23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23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 bwMode="auto">
          <a:xfrm>
            <a:off x="351709" y="2552542"/>
            <a:ext cx="11504138" cy="2792393"/>
          </a:xfrm>
          <a:prstGeom prst="rect">
            <a:avLst/>
          </a:prstGeom>
          <a:noFill/>
          <a:ln w="19050" algn="ctr">
            <a:solidFill>
              <a:schemeClr val="tx1"/>
            </a:solidFill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lnSpc>
                <a:spcPct val="130000"/>
              </a:lnSpc>
              <a:spcAft>
                <a:spcPts val="0"/>
              </a:spcAft>
            </a:pPr>
            <a:endParaRPr lang="zh-CN" altLang="en-US" sz="2300" kern="100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16461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481111"/>
          </a:xfrm>
        </p:spPr>
        <p:txBody>
          <a:bodyPr/>
          <a:lstStyle/>
          <a:p>
            <a:pPr indent="914400" hangingPunct="0">
              <a:lnSpc>
                <a:spcPct val="13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4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    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he walked across the river carefully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914400" hangingPunct="0">
              <a:lnSpc>
                <a:spcPct val="13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turned out that the river was neither as shallow as the cow said nor as deep as the squirrel described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701793" y="730404"/>
            <a:ext cx="389850" cy="52456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400">
                <a:cs typeface="Times New Roman" panose="02020603050405020304" pitchFamily="18" charset="0"/>
              </a:rPr>
              <a:t>E</a:t>
            </a:r>
            <a:endParaRPr lang="zh-CN" altLang="en-US" sz="1800"/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5135151"/>
            <a:ext cx="11485848" cy="1481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  <a:spcAft>
                <a:spcPts val="0"/>
              </a:spcAft>
            </a:pP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根据上文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Then he decided to go back home to ask his mother.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及下文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he walked across the river carefully.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可知，小马又一次来到河边准备过河，选项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小马又跑到河边。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符合语境。故选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6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cxnSp>
        <p:nvCxnSpPr>
          <p:cNvPr id="5" name="直接连接符 4"/>
          <p:cNvCxnSpPr/>
          <p:nvPr/>
        </p:nvCxnSpPr>
        <p:spPr>
          <a:xfrm>
            <a:off x="6095206" y="1687368"/>
            <a:ext cx="936104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2220241"/>
            <a:ext cx="11485848" cy="29215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Don’t always listen to others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 will lose your life in this river</a:t>
            </a:r>
            <a:r>
              <a:rPr lang="zh-CN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zh-CN" altLang="zh-CN" sz="1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left home and ran towards the market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Are you willing to carry me across the river</a:t>
            </a:r>
            <a:r>
              <a:rPr lang="zh-CN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pony ran to the river again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Could you please tell me if I can cross the river</a:t>
            </a:r>
            <a:r>
              <a:rPr lang="zh-CN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 bwMode="auto">
          <a:xfrm>
            <a:off x="351709" y="2354486"/>
            <a:ext cx="11504138" cy="2725599"/>
          </a:xfrm>
          <a:prstGeom prst="rect">
            <a:avLst/>
          </a:prstGeom>
          <a:noFill/>
          <a:ln w="19050" algn="ctr">
            <a:solidFill>
              <a:schemeClr val="tx1"/>
            </a:solidFill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lnSpc>
                <a:spcPct val="130000"/>
              </a:lnSpc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89763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chemeClr val="tx1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1335</TotalTime>
  <Words>979</Words>
  <Application>Microsoft Office PowerPoint</Application>
  <PresentationFormat>自定义</PresentationFormat>
  <Paragraphs>59</Paragraphs>
  <Slides>11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11</vt:i4>
      </vt:variant>
    </vt:vector>
  </HeadingPairs>
  <TitlesOfParts>
    <vt:vector size="19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微软用户</cp:lastModifiedBy>
  <cp:revision>488</cp:revision>
  <dcterms:created xsi:type="dcterms:W3CDTF">2020-11-06T05:24:00Z</dcterms:created>
  <dcterms:modified xsi:type="dcterms:W3CDTF">2025-09-13T05:59:02Z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